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88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86" r:id="rId11"/>
    <p:sldId id="275" r:id="rId12"/>
    <p:sldId id="282" r:id="rId13"/>
    <p:sldId id="277" r:id="rId14"/>
    <p:sldId id="283" r:id="rId15"/>
    <p:sldId id="262" r:id="rId16"/>
    <p:sldId id="266" r:id="rId17"/>
    <p:sldId id="267" r:id="rId18"/>
    <p:sldId id="268" r:id="rId19"/>
    <p:sldId id="263" r:id="rId20"/>
    <p:sldId id="269" r:id="rId21"/>
    <p:sldId id="270" r:id="rId22"/>
    <p:sldId id="271" r:id="rId23"/>
    <p:sldId id="272" r:id="rId24"/>
    <p:sldId id="280" r:id="rId25"/>
    <p:sldId id="273" r:id="rId26"/>
    <p:sldId id="287" r:id="rId27"/>
    <p:sldId id="285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1299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4394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9627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37233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58010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99933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2759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50487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51909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1402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88847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07A9-CD10-47C6-9D28-ACD79AB62331}" type="datetimeFigureOut">
              <a:rPr lang="ar-IQ" smtClean="0"/>
              <a:pPr/>
              <a:t>15/10/1442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54DB-827F-4E6C-8B56-89FA0853648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91479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416824" cy="1874639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تضاعف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Replication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المرحلة الثالثة - محاضرات علم الوراثة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Genetics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1368152"/>
          </a:xfrm>
        </p:spPr>
        <p:txBody>
          <a:bodyPr>
            <a:normAutofit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أ.م.د. حسنه 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عامر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مهوس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قسم علوم الحياة - 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كلية تربية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القرنة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جامعة 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البصرة</a:t>
            </a:r>
          </a:p>
        </p:txBody>
      </p:sp>
      <p:pic>
        <p:nvPicPr>
          <p:cNvPr id="10" name="صورة 9" descr="download.jpe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20" y="332656"/>
            <a:ext cx="1384310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مكتب الشمس\Desktop\46f59bb7919d24f2ccbedbd6cf300b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655272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تضاعف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DNA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في الكائنات حقيقية النواة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Euokaryotes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ar-IQ" sz="3600" dirty="0" smtClean="0"/>
              <a:t> في الكائنات حقيقية النواة نظرا لكبر حجم المادة الوراثية لها والتي تكون على شكل العديد من </a:t>
            </a:r>
            <a:r>
              <a:rPr lang="ar-IQ" sz="3600" dirty="0" err="1" smtClean="0"/>
              <a:t>الكروموسومات</a:t>
            </a:r>
            <a:r>
              <a:rPr lang="ar-IQ" sz="3600" dirty="0" smtClean="0"/>
              <a:t> , تمتد العديد من </a:t>
            </a:r>
            <a:r>
              <a:rPr lang="ar-IQ" sz="3600" dirty="0" err="1" smtClean="0"/>
              <a:t>مناشئ</a:t>
            </a:r>
            <a:r>
              <a:rPr lang="ar-IQ" sz="3600" dirty="0" smtClean="0"/>
              <a:t> التناسخ على طول شريط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الواحد .</a:t>
            </a:r>
            <a:endParaRPr lang="ar-IQ" sz="3600" dirty="0" smtClean="0"/>
          </a:p>
          <a:p>
            <a:pPr algn="just"/>
            <a:r>
              <a:rPr lang="ar-IQ" sz="3600" dirty="0" smtClean="0"/>
              <a:t>وتسمى وحدة التضاعف  في الكائنات حقيقية النواة </a:t>
            </a:r>
            <a:r>
              <a:rPr lang="ar-IQ" sz="3600" dirty="0" err="1" smtClean="0"/>
              <a:t>ب</a:t>
            </a:r>
            <a:r>
              <a:rPr lang="ar-IQ" sz="3600" dirty="0" smtClean="0"/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replicon</a:t>
            </a:r>
            <a:r>
              <a:rPr lang="ar-IQ" sz="3600" dirty="0" smtClean="0"/>
              <a:t> والتي تشبه شكل الفقاعة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bubbles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600" dirty="0" smtClean="0"/>
              <a:t>والتي تستمر بالامتداد على الجهتين لكل وحدة على طول شريط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الواحد </a:t>
            </a:r>
            <a:r>
              <a:rPr lang="ar-IQ" sz="3600" dirty="0" smtClean="0"/>
              <a:t> حتى تلتقي بالأشرطة الممتدة من وحدة </a:t>
            </a:r>
            <a:r>
              <a:rPr lang="ar-IQ" sz="3600" dirty="0" err="1" smtClean="0"/>
              <a:t>ال</a:t>
            </a:r>
            <a:r>
              <a:rPr lang="ar-IQ" sz="3600" dirty="0" smtClean="0"/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replicon</a:t>
            </a:r>
            <a:r>
              <a:rPr lang="ar-IQ" sz="3600" dirty="0" smtClean="0"/>
              <a:t> المجاورة لها وهكذا يتم تضاعف كمية كبيرة من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en-US" sz="3600" dirty="0" smtClean="0"/>
              <a:t> </a:t>
            </a:r>
            <a:r>
              <a:rPr lang="ar-IQ" sz="3600" dirty="0" smtClean="0"/>
              <a:t> خلال فترة زمنية قصيرة  .</a:t>
            </a:r>
          </a:p>
          <a:p>
            <a:pPr algn="just"/>
            <a:r>
              <a:rPr lang="ar-IQ" sz="3600" dirty="0" smtClean="0"/>
              <a:t>يستخدم كل شريط من أشرطة </a:t>
            </a:r>
            <a:r>
              <a:rPr lang="ar-IQ" sz="3600" dirty="0" err="1" smtClean="0"/>
              <a:t>ال</a:t>
            </a:r>
            <a:r>
              <a:rPr lang="ar-IQ" sz="3600" dirty="0" smtClean="0"/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DNA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600" dirty="0" smtClean="0"/>
              <a:t> الأصلي </a:t>
            </a:r>
            <a:r>
              <a:rPr lang="ar-IQ" sz="3600" b="1" dirty="0" smtClean="0"/>
              <a:t>كقالب </a:t>
            </a:r>
            <a:r>
              <a:rPr lang="en-US" sz="3600" b="1" dirty="0" smtClean="0"/>
              <a:t>template </a:t>
            </a:r>
            <a:r>
              <a:rPr lang="ar-IQ" sz="3600" dirty="0" smtClean="0"/>
              <a:t> لبناء الشريط الجديد المتمم له باستخدام قاعدة التكامل ( كل </a:t>
            </a:r>
            <a:r>
              <a:rPr lang="en-US" sz="3600" dirty="0" smtClean="0"/>
              <a:t>T</a:t>
            </a:r>
            <a:r>
              <a:rPr lang="ar-IQ" sz="3600" dirty="0" smtClean="0"/>
              <a:t> يقابله </a:t>
            </a:r>
            <a:r>
              <a:rPr lang="en-US" sz="3600" dirty="0" smtClean="0"/>
              <a:t>A</a:t>
            </a:r>
            <a:r>
              <a:rPr lang="ar-IQ" sz="3600" dirty="0" smtClean="0"/>
              <a:t>وكل</a:t>
            </a:r>
            <a:r>
              <a:rPr lang="en-US" sz="3600" dirty="0" smtClean="0"/>
              <a:t>G </a:t>
            </a:r>
            <a:r>
              <a:rPr lang="ar-IQ" sz="3600" dirty="0" smtClean="0"/>
              <a:t> يقابله </a:t>
            </a:r>
            <a:r>
              <a:rPr lang="en-US" sz="3600" dirty="0" smtClean="0"/>
              <a:t>C</a:t>
            </a:r>
            <a:r>
              <a:rPr lang="ar-IQ" sz="3600" dirty="0" smtClean="0"/>
              <a:t> وبالعكس ).</a:t>
            </a:r>
          </a:p>
          <a:p>
            <a:pPr algn="just"/>
            <a:r>
              <a:rPr lang="ar-IQ" sz="3600" dirty="0" smtClean="0"/>
              <a:t>وفي النهاية يتكون كل حلزون مزدوج جديد من شريطين احدهما قديم والآخر جديد وهذا ما يسمى بالتضاعف بالطريقة شبه المحافظة </a:t>
            </a:r>
            <a:r>
              <a:rPr lang="en-US" sz="3600" dirty="0" smtClean="0"/>
              <a:t>semi_ conservative replication</a:t>
            </a:r>
            <a:r>
              <a:rPr lang="ar-IQ" sz="3600" dirty="0" smtClean="0"/>
              <a:t> .</a:t>
            </a:r>
          </a:p>
          <a:p>
            <a:pPr algn="just"/>
            <a:r>
              <a:rPr lang="ar-IQ" sz="3600" dirty="0" err="1" smtClean="0"/>
              <a:t>اي</a:t>
            </a:r>
            <a:r>
              <a:rPr lang="ar-IQ" sz="3600" dirty="0" smtClean="0"/>
              <a:t>  أن كل </a:t>
            </a:r>
            <a:r>
              <a:rPr lang="ar-IQ" sz="3600" dirty="0" err="1" smtClean="0"/>
              <a:t>جزيئة</a:t>
            </a:r>
            <a:r>
              <a:rPr lang="ar-IQ" sz="3600" dirty="0" smtClean="0"/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تتكون من </a:t>
            </a:r>
            <a:r>
              <a:rPr lang="ar-IQ" sz="3600" dirty="0" smtClean="0"/>
              <a:t>شريط قديم ويقابله شريط جديد .  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التضاعف في الكائنات حقيقية النواة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Euokaryotes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متعدد </a:t>
            </a:r>
            <a:r>
              <a:rPr lang="ar-IQ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المناشئ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Replicons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 descr="تتضاعف الدنا في حقيقية النواة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974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وحدة تضاعف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replicon</a:t>
            </a:r>
            <a:endParaRPr lang="ar-IQ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مكتب الشمس\Desktop\iGen3_03-09_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340768"/>
            <a:ext cx="885190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التضاعف في الكائنات بدائية النواة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Prokaryotes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وحيد المنشأ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781128"/>
          </a:xfrm>
        </p:spPr>
        <p:txBody>
          <a:bodyPr/>
          <a:lstStyle/>
          <a:p>
            <a:pPr marL="0" indent="0"/>
            <a:r>
              <a:rPr lang="ar-IQ" dirty="0" smtClean="0"/>
              <a:t>أما في الكائنات بدائية النواة فأن مادتها الوراثية قليلة والتي تكون عادة على شكل </a:t>
            </a:r>
            <a:r>
              <a:rPr lang="ar-IQ" dirty="0" err="1" smtClean="0"/>
              <a:t>كروموسوم</a:t>
            </a:r>
            <a:r>
              <a:rPr lang="ar-IQ" dirty="0" smtClean="0"/>
              <a:t> واحد حلقي الشكل , لذلك فقد وجد </a:t>
            </a:r>
            <a:r>
              <a:rPr lang="ar-IQ" dirty="0" err="1" smtClean="0"/>
              <a:t>ان</a:t>
            </a:r>
            <a:r>
              <a:rPr lang="ar-IQ" dirty="0" smtClean="0"/>
              <a:t> تضاعفها يتم عن طريق وجود منشئ واحد للتناسخ يبدأ من نقطة واحدة ويستمر باتجاهين متقابلين لغاية تكوين شريطين جديدين , مكونا ما يشبه الشكل </a:t>
            </a:r>
            <a:r>
              <a:rPr lang="ar-IQ" dirty="0" err="1" smtClean="0"/>
              <a:t>ثيتا</a:t>
            </a:r>
            <a:r>
              <a:rPr lang="ar-IQ" dirty="0" smtClean="0"/>
              <a:t>  </a:t>
            </a:r>
            <a:r>
              <a:rPr lang="en-US" dirty="0" smtClean="0"/>
              <a:t> .  O</a:t>
            </a:r>
            <a:endParaRPr lang="ar-IQ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5004048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2875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التضاعف في الكائنات بدائية النواة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Prokaryotes 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dirty="0"/>
          </a:p>
        </p:txBody>
      </p:sp>
      <p:pic>
        <p:nvPicPr>
          <p:cNvPr id="4" name="عنصر نائب للمحتوى 3" descr="تضاعف الدنا في بدائية النواة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1296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ahmed\Desktop\New folder\الكل\New folder\تقنياتrعباس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39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 descr="C:\Users\ahmed\Desktop\New folder\الكل\New folder\تقنياتrعباس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4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C:\Users\ahmed\Desktop\New folder\الكل\New folder\تقنياتrعباس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0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 descr="C:\Users\ahmed\Desktop\New folder\الكل\New folder\تقنياتrعباس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009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7170" name="Picture 2" descr="C:\Users\ahmed\Desktop\New folder\الكل\New folder\تقنياتrعباس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41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أهداف المحاضرة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يكون الطالب قادرا على :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فهم عملية تضاعف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يعدد البروتينات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والانزيمات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المشتركة في عملية التضاعف. 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يتعرف على شروط عمل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انزيم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بناء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polymerase</a:t>
            </a:r>
            <a:r>
              <a:rPr lang="ar-IQ" dirty="0" smtClean="0"/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يقارن بين بدائية النواة وحقيقية النواة من ناحية عملية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التضاعف.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يعرف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replicon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13314" name="Picture 2" descr="C:\Users\ahmed\Desktop\New folder\الكل\New folder\تقنياتrعباس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378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 descr="C:\Users\ahmed\Desktop\New folder\الكل\New folder\تقنياتrعباس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36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5362" name="Picture 2" descr="C:\Users\ahmed\Desktop\New folder\الكل\New folder\تقنياتrعباس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315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 descr="C:\Users\ahmed\Desktop\New folder\الكل\New folder\تقنياتrعباس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7427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صورة 3" descr="الشريط المستمر والمتلكأ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857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7410" name="Picture 2" descr="C:\Users\ahmed\Desktop\New folder\الكل\New folder\تقنياتrعباس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63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أسئلة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أختبارية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لما لا يبني إنزيم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polymerase</a:t>
            </a:r>
            <a:r>
              <a:rPr lang="ar-IQ" dirty="0" smtClean="0"/>
              <a:t> </a:t>
            </a:r>
            <a:r>
              <a:rPr lang="en-US" dirty="0" smtClean="0"/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بكلا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الاتجاهين ؟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قارن بين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بدائية النواة وحقيقية النواة من ناحية عملية التضاعف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كيف يتم بناء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بالشريط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المتلكأ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؟ لماذا سمي بهذا الاسم ؟</a:t>
            </a:r>
          </a:p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في الكائنات حقيقية النواة , يتم بناء كمية كبيرة من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DNA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خلال فترة زمنية قصيرة . كيف ؟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مكتب الشمس\Desktop\1200096-pink-roses-wallpaper-2560x1600-for-iphon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ر</a:t>
            </a:r>
            <a:endParaRPr lang="ar-IQ" dirty="0"/>
          </a:p>
        </p:txBody>
      </p:sp>
      <p:pic>
        <p:nvPicPr>
          <p:cNvPr id="1026" name="Picture 2" descr="C:\Users\ahmed\Desktop\New folder\الكل\New folder\تقنياتrعباس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270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ar-IQ"/>
          </a:p>
        </p:txBody>
      </p:sp>
      <p:pic>
        <p:nvPicPr>
          <p:cNvPr id="2050" name="Picture 2" descr="C:\Users\ahmed\Desktop\New folder\الكل\New folder\تقنياتrعباس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998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ر</a:t>
            </a:r>
            <a:endParaRPr lang="ar-IQ" dirty="0"/>
          </a:p>
        </p:txBody>
      </p:sp>
      <p:pic>
        <p:nvPicPr>
          <p:cNvPr id="3074" name="Picture 2" descr="C:\Users\ahmed\Desktop\New folder\الكل\New folder\تقنياتrعباس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46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C:\Users\ahmed\Desktop\New folder\الكل\New folder\تقنياتrعباس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62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 descr="C:\Users\ahmed\Desktop\New folder\الكل\New folder\تقنياتrعباس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69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257800"/>
          </a:xfrm>
        </p:spPr>
        <p:txBody>
          <a:bodyPr/>
          <a:lstStyle/>
          <a:p>
            <a:r>
              <a:rPr lang="en-US" dirty="0" smtClean="0"/>
              <a:t>,hg</a:t>
            </a:r>
            <a:endParaRPr lang="ar-IQ" dirty="0"/>
          </a:p>
        </p:txBody>
      </p:sp>
      <p:pic>
        <p:nvPicPr>
          <p:cNvPr id="9218" name="Picture 2" descr="C:\Users\ahmed\Desktop\New folder\الكل\New folder\تقنياتrعباس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618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C:\Users\ahmed\Desktop\New folder\الكل\New folder\تقنياتrعباس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7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7344</TotalTime>
  <Words>357</Words>
  <Application>Microsoft Office PowerPoint</Application>
  <PresentationFormat>عرض على الشاشة (3:4)‏</PresentationFormat>
  <Paragraphs>29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    تضاعف الDNA   DNA Replication    المرحلة الثالثة - محاضرات علم الوراثة Genetics </vt:lpstr>
      <vt:lpstr>أهداف المحاضرة Objective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 تضاعف ال DNA في الكائنات حقيقية النواةEuokaryotes  </vt:lpstr>
      <vt:lpstr>التضاعف في الكائنات حقيقية النواةEuokaryotes  متعدد المناشئ Replicons </vt:lpstr>
      <vt:lpstr>وحدة تضاعف ال DNA   DNA replicon</vt:lpstr>
      <vt:lpstr>التضاعف في الكائنات بدائية النواةProkaryotes  وحيد المنشأ</vt:lpstr>
      <vt:lpstr>التضاعف في الكائنات بدائية النواةProkaryotes   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أسئلة أختبارية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تضاعف ال DNA</dc:title>
  <dc:creator>ahmed</dc:creator>
  <cp:lastModifiedBy>مكتب الشمس</cp:lastModifiedBy>
  <cp:revision>14</cp:revision>
  <dcterms:created xsi:type="dcterms:W3CDTF">2019-07-15T11:18:57Z</dcterms:created>
  <dcterms:modified xsi:type="dcterms:W3CDTF">2021-05-27T07:23:02Z</dcterms:modified>
</cp:coreProperties>
</file>